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4;&#1086;&#1080;%20&#1076;&#1086;&#1082;&#1091;&#1084;&#1077;&#1085;&#1090;&#1099;\&#1041;&#1102;&#1076;&#1078;&#1077;&#1090;%202016-2018\&#1048;&#1089;&#1087;&#1086;&#1083;&#1085;&#1077;&#1085;&#1080;&#1077;%202016%20&#1075;&#1086;&#1076;\&#1055;&#1088;&#1080;&#1083;&#1086;&#1078;&#1077;&#1085;&#1080;&#1077;%201%20-%20&#1044;&#1086;&#1093;&#1086;&#1076;&#1099;-2016.-%20&#1076;&#1077;&#1082;&#1072;&#1073;&#1088;&#1100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4;&#1086;&#1080;%20&#1076;&#1086;&#1082;&#1091;&#1084;&#1077;&#1085;&#1090;&#1099;\&#1041;&#1102;&#1076;&#1078;&#1077;&#1090;%202016-2018\&#1048;&#1089;&#1087;&#1086;&#1083;&#1085;&#1077;&#1085;&#1080;&#1077;%202016%20&#1075;&#1086;&#1076;\&#1055;&#1088;&#1080;&#1083;&#1086;&#1078;&#1077;&#1085;&#1080;&#1077;%201%20-%20&#1044;&#1086;&#1093;&#1086;&#1076;&#1099;-2016.-%20&#1076;&#1077;&#1082;&#1072;&#1073;&#1088;&#1100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4;&#1086;&#1080;%20&#1076;&#1086;&#1082;&#1091;&#1084;&#1077;&#1085;&#1090;&#1099;\&#1041;&#1102;&#1076;&#1078;&#1077;&#1090;%202017-2019\&#1048;&#1089;&#1087;&#1086;&#1083;&#1085;&#1077;&#1085;&#1080;&#1077;%202017%20&#1075;&#1086;&#1076;\&#1055;&#1088;&#1080;&#1083;&#1086;&#1078;&#1077;&#1085;&#1080;&#1077;%202%20-%20&#1056;,%20&#1055;&#1088;,%20&#1062;&#1089;&#1090;%20&#1080;%20&#1042;&#1056;%20-2017(&#1075;&#1086;&#1076;)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4;&#1086;&#1080;%20&#1076;&#1086;&#1082;&#1091;&#1084;&#1077;&#1085;&#1090;&#1099;\&#1041;&#1102;&#1076;&#1078;&#1077;&#1090;%202017-2019\&#1048;&#1089;&#1087;&#1086;&#1083;&#1085;&#1077;&#1085;&#1080;&#1077;%202017%20&#1075;&#1086;&#1076;\&#1055;&#1088;&#1080;&#1083;&#1086;&#1078;&#1077;&#1085;&#1080;&#1077;%204%20-%20&#1055;&#1088;&#1086;&#1075;&#1088;&#1072;&#1084;&#1084;&#1099;%202017(&#1075;&#1086;&#1076;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0825834917437378E-2"/>
          <c:y val="9.2432734489196949E-2"/>
          <c:w val="0.53731280645014168"/>
          <c:h val="0.81513453102160616"/>
        </c:manualLayout>
      </c:layout>
      <c:pie3DChart>
        <c:varyColors val="1"/>
        <c:ser>
          <c:idx val="1"/>
          <c:order val="1"/>
          <c:explosion val="25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Лист1!$B$15:$B$38</c:f>
              <c:strCache>
                <c:ptCount val="10"/>
                <c:pt idx="0">
                  <c:v>НДФЛ</c:v>
                </c:pt>
                <c:pt idx="1">
                  <c:v>АКЦЫЗЫ</c:v>
                </c:pt>
                <c:pt idx="2">
                  <c:v>НАЛОГИ НА СОВОКУПНЫЙ ДОХОД</c:v>
                </c:pt>
                <c:pt idx="3">
                  <c:v>ГОСУДАРСТВЕННАЯ ПОШЛИНА</c:v>
                </c:pt>
                <c:pt idx="4">
                  <c:v>ДОХОДЫ ОТ ИСПОЛЬЗОВАНИЯ ИМУЩЕСТВА, НАХОДЯЩЕГОСЯ В ГОСУДАРСТВЕННОЙ И МУНИЦИПАЛЬНОЙ СОБСТВЕННОСТИ</c:v>
                </c:pt>
                <c:pt idx="5">
                  <c:v>ПЛАТЕЖИ ПРИ ПОЛЬЗОВАНИИ ПРИРОДНЫМИ РЕСУРСАМИ </c:v>
                </c:pt>
                <c:pt idx="6">
                  <c:v>ДОХОДЫ ОТ ОКАЗАНИЯ ПЛАТНЫХ УСЛУГ (РАБОТ) И КОМПЕНСАЦИИ ЗАТРАТ ГОСУДАРСТВА</c:v>
                </c:pt>
                <c:pt idx="7">
                  <c:v>ДОХОДЫ ОТ ПРОДАЖИ МАТЕРИАЛЬНЫХ И НЕМАТЕРИАЛЬНЫХ АКТИВОВ </c:v>
                </c:pt>
                <c:pt idx="8">
                  <c:v>ШТРАФЫ, САНКЦИИ, ВОЗМЕЩЕНИЕ УЩЕРБА</c:v>
                </c:pt>
                <c:pt idx="9">
                  <c:v>ПРОЧИЕ НЕНАЛОГОВЫЕ ДОХОДЫ</c:v>
                </c:pt>
              </c:strCache>
            </c:strRef>
          </c:cat>
          <c:val>
            <c:numRef>
              <c:f>Лист1!$D$15:$D$38</c:f>
              <c:numCache>
                <c:formatCode>#,##0.00</c:formatCode>
                <c:ptCount val="10"/>
                <c:pt idx="0">
                  <c:v>164857.80079000001</c:v>
                </c:pt>
                <c:pt idx="1">
                  <c:v>16092.951580000001</c:v>
                </c:pt>
                <c:pt idx="2">
                  <c:v>10847.02447</c:v>
                </c:pt>
                <c:pt idx="3">
                  <c:v>3779.83959</c:v>
                </c:pt>
                <c:pt idx="4">
                  <c:v>35996.571960000008</c:v>
                </c:pt>
                <c:pt idx="5">
                  <c:v>2373.9697799999999</c:v>
                </c:pt>
                <c:pt idx="6">
                  <c:v>529.92398000000003</c:v>
                </c:pt>
                <c:pt idx="7">
                  <c:v>24724.659479999998</c:v>
                </c:pt>
                <c:pt idx="8">
                  <c:v>1741.5517500000001</c:v>
                </c:pt>
                <c:pt idx="9">
                  <c:v>12.016</c:v>
                </c:pt>
              </c:numCache>
            </c:numRef>
          </c:val>
        </c:ser>
        <c:ser>
          <c:idx val="0"/>
          <c:order val="0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Лист1!$B$15:$B$38</c:f>
              <c:strCache>
                <c:ptCount val="10"/>
                <c:pt idx="0">
                  <c:v>НДФЛ</c:v>
                </c:pt>
                <c:pt idx="1">
                  <c:v>АКЦЫЗЫ</c:v>
                </c:pt>
                <c:pt idx="2">
                  <c:v>НАЛОГИ НА СОВОКУПНЫЙ ДОХОД</c:v>
                </c:pt>
                <c:pt idx="3">
                  <c:v>ГОСУДАРСТВЕННАЯ ПОШЛИНА</c:v>
                </c:pt>
                <c:pt idx="4">
                  <c:v>ДОХОДЫ ОТ ИСПОЛЬЗОВАНИЯ ИМУЩЕСТВА, НАХОДЯЩЕГОСЯ В ГОСУДАРСТВЕННОЙ И МУНИЦИПАЛЬНОЙ СОБСТВЕННОСТИ</c:v>
                </c:pt>
                <c:pt idx="5">
                  <c:v>ПЛАТЕЖИ ПРИ ПОЛЬЗОВАНИИ ПРИРОДНЫМИ РЕСУРСАМИ </c:v>
                </c:pt>
                <c:pt idx="6">
                  <c:v>ДОХОДЫ ОТ ОКАЗАНИЯ ПЛАТНЫХ УСЛУГ (РАБОТ) И КОМПЕНСАЦИИ ЗАТРАТ ГОСУДАРСТВА</c:v>
                </c:pt>
                <c:pt idx="7">
                  <c:v>ДОХОДЫ ОТ ПРОДАЖИ МАТЕРИАЛЬНЫХ И НЕМАТЕРИАЛЬНЫХ АКТИВОВ </c:v>
                </c:pt>
                <c:pt idx="8">
                  <c:v>ШТРАФЫ, САНКЦИИ, ВОЗМЕЩЕНИЕ УЩЕРБА</c:v>
                </c:pt>
                <c:pt idx="9">
                  <c:v>ПРОЧИЕ НЕНАЛОГОВЫЕ ДОХОДЫ</c:v>
                </c:pt>
              </c:strCache>
            </c:strRef>
          </c:cat>
          <c:val>
            <c:numRef>
              <c:f>Лист1!$C$15:$C$38</c:f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gap"/>
    <c:showDLblsOverMax val="0"/>
  </c:chart>
  <c:spPr>
    <a:gradFill>
      <a:gsLst>
        <a:gs pos="0">
          <a:srgbClr val="03D4A8"/>
        </a:gs>
        <a:gs pos="25000">
          <a:srgbClr val="21D6E0"/>
        </a:gs>
        <a:gs pos="88000">
          <a:srgbClr val="0087E6"/>
        </a:gs>
        <a:gs pos="100000">
          <a:srgbClr val="005CBF"/>
        </a:gs>
      </a:gsLst>
      <a:lin ang="13500000" scaled="1"/>
    </a:gradFill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5874896209887993"/>
          <c:y val="2.189681372502867E-2"/>
          <c:w val="0.72842717561372516"/>
          <c:h val="0.5438399755220684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Лист1!$B$42</c:f>
              <c:strCache>
                <c:ptCount val="1"/>
                <c:pt idx="0">
                  <c:v>Дотации 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Лист1!$C$42:$D$42</c:f>
              <c:numCache>
                <c:formatCode>#,##0.0000</c:formatCode>
                <c:ptCount val="2"/>
                <c:pt idx="0">
                  <c:v>2061</c:v>
                </c:pt>
                <c:pt idx="1">
                  <c:v>745</c:v>
                </c:pt>
              </c:numCache>
            </c:numRef>
          </c:val>
        </c:ser>
        <c:ser>
          <c:idx val="1"/>
          <c:order val="1"/>
          <c:tx>
            <c:strRef>
              <c:f>Лист1!$B$43</c:f>
              <c:strCache>
                <c:ptCount val="1"/>
                <c:pt idx="0">
                  <c:v>Дотации бюджетам муниципальных районов на выравнивание  бюджетной обеспеченности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Лист1!$C$43:$D$43</c:f>
            </c:numRef>
          </c:val>
        </c:ser>
        <c:ser>
          <c:idx val="2"/>
          <c:order val="2"/>
          <c:tx>
            <c:strRef>
              <c:f>Лист1!$B$44</c:f>
              <c:strCache>
                <c:ptCount val="1"/>
                <c:pt idx="0">
                  <c:v>Дотации бюджетам муниципальных районов на поддержку мер по обеспечению сбалансированности бюджетов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Лист1!$C$44:$D$44</c:f>
            </c:numRef>
          </c:val>
        </c:ser>
        <c:ser>
          <c:idx val="3"/>
          <c:order val="3"/>
          <c:tx>
            <c:strRef>
              <c:f>Лист1!$B$45</c:f>
              <c:strCache>
                <c:ptCount val="1"/>
                <c:pt idx="0">
                  <c:v>Прочие дотации бюджетам муниципальных районов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Лист1!$C$45:$D$45</c:f>
            </c:numRef>
          </c:val>
        </c:ser>
        <c:ser>
          <c:idx val="4"/>
          <c:order val="4"/>
          <c:tx>
            <c:strRef>
              <c:f>Лист1!$B$46</c:f>
              <c:strCache>
                <c:ptCount val="1"/>
                <c:pt idx="0">
                  <c:v>Субсидии 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Лист1!$C$46:$D$46</c:f>
              <c:numCache>
                <c:formatCode>#,##0.0000</c:formatCode>
                <c:ptCount val="2"/>
                <c:pt idx="0">
                  <c:v>12683.4277</c:v>
                </c:pt>
                <c:pt idx="1">
                  <c:v>16771.188849999999</c:v>
                </c:pt>
              </c:numCache>
            </c:numRef>
          </c:val>
        </c:ser>
        <c:ser>
          <c:idx val="5"/>
          <c:order val="5"/>
          <c:tx>
            <c:strRef>
              <c:f>Лист1!$B$47</c:f>
              <c:strCache>
                <c:ptCount val="1"/>
                <c:pt idx="0">
                  <c:v>Субсидии бюджетам муниципальных районов на государственную поддержку малого и среднего предпринимательства, включая крестьянские (фермерские) хозяйства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Лист1!$C$47:$D$47</c:f>
            </c:numRef>
          </c:val>
        </c:ser>
        <c:ser>
          <c:idx val="6"/>
          <c:order val="6"/>
          <c:tx>
            <c:strRef>
              <c:f>Лист1!$B$48</c:f>
              <c:strCache>
                <c:ptCount val="1"/>
                <c:pt idx="0">
                  <c:v>Субсидии бюджетам муниципальных районов на реализацию федеральных целевых программ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Лист1!$C$48:$D$48</c:f>
            </c:numRef>
          </c:val>
        </c:ser>
        <c:ser>
          <c:idx val="7"/>
          <c:order val="7"/>
          <c:tx>
            <c:strRef>
              <c:f>Лист1!$B$49</c:f>
              <c:strCache>
                <c:ptCount val="1"/>
                <c:pt idx="0">
                  <c:v>Прочие субсидии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Лист1!$C$49:$D$49</c:f>
            </c:numRef>
          </c:val>
        </c:ser>
        <c:ser>
          <c:idx val="8"/>
          <c:order val="8"/>
          <c:tx>
            <c:strRef>
              <c:f>Лист1!$B$50</c:f>
              <c:strCache>
                <c:ptCount val="1"/>
                <c:pt idx="0">
                  <c:v>Субвенции 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Лист1!$C$50:$D$50</c:f>
              <c:numCache>
                <c:formatCode>#,##0.0000</c:formatCode>
                <c:ptCount val="2"/>
                <c:pt idx="0">
                  <c:v>317271.88199999998</c:v>
                </c:pt>
                <c:pt idx="1">
                  <c:v>339253.09252000006</c:v>
                </c:pt>
              </c:numCache>
            </c:numRef>
          </c:val>
        </c:ser>
        <c:ser>
          <c:idx val="9"/>
          <c:order val="9"/>
          <c:tx>
            <c:strRef>
              <c:f>Лист1!$B$51</c:f>
              <c:strCache>
                <c:ptCount val="1"/>
                <c:pt idx="0">
                  <c:v>Cубвенции бюджетам муниципальных районов на осуществление отдельных государственных полномочий по подготовке и проведению Всероссийской переписи населения 2010 года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Лист1!$C$51:$D$51</c:f>
            </c:numRef>
          </c:val>
        </c:ser>
        <c:ser>
          <c:idx val="10"/>
          <c:order val="10"/>
          <c:tx>
            <c:strRef>
              <c:f>Лист1!$B$52</c:f>
              <c:strCache>
                <c:ptCount val="1"/>
                <c:pt idx="0">
                  <c:v>Субвенции бюджетам муниципальных районов на государственную регистрацию актов гражданского состояния 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Лист1!$C$52:$D$52</c:f>
            </c:numRef>
          </c:val>
        </c:ser>
        <c:ser>
          <c:idx val="11"/>
          <c:order val="11"/>
          <c:tx>
            <c:strRef>
              <c:f>Лист1!$B$53</c:f>
              <c:strCache>
                <c:ptCount val="1"/>
                <c:pt idx="0">
                  <c:v>Субвенции бюджетам муниципальных районов на составление (изменение) списков кандидатов в присяжные заседатели федеральных судов общей юрисдикции в РФ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Лист1!$C$53:$D$53</c:f>
            </c:numRef>
          </c:val>
        </c:ser>
        <c:ser>
          <c:idx val="12"/>
          <c:order val="12"/>
          <c:tx>
            <c:strRef>
              <c:f>Лист1!$B$54</c:f>
              <c:strCache>
                <c:ptCount val="1"/>
                <c:pt idx="0">
                  <c:v>Субвенции бюджетам муниципальных районов на осуществление первичного воинского учета на территориях, где отсутствуют военные комиссариаты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Лист1!$C$54:$D$54</c:f>
            </c:numRef>
          </c:val>
        </c:ser>
        <c:ser>
          <c:idx val="13"/>
          <c:order val="13"/>
          <c:tx>
            <c:strRef>
              <c:f>Лист1!$B$55</c:f>
              <c:strCache>
                <c:ptCount val="1"/>
                <c:pt idx="0">
                  <c:v>Субвенции бюджетам муниципальных районов на ежемесячное денежное вознаграждение за классное руководство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Лист1!$C$55:$D$55</c:f>
            </c:numRef>
          </c:val>
        </c:ser>
        <c:ser>
          <c:idx val="14"/>
          <c:order val="14"/>
          <c:tx>
            <c:strRef>
              <c:f>Лист1!$B$56</c:f>
              <c:strCache>
                <c:ptCount val="1"/>
                <c:pt idx="0">
                  <c:v>Субвенции бюджетам муниципальных районов на выполнение переданных полномочий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Лист1!$C$56:$D$56</c:f>
            </c:numRef>
          </c:val>
        </c:ser>
        <c:ser>
          <c:idx val="15"/>
          <c:order val="15"/>
          <c:tx>
            <c:strRef>
              <c:f>Лист1!$B$57</c:f>
              <c:strCache>
                <c:ptCount val="1"/>
                <c:pt idx="0">
                  <c:v>субвенции бюджетам муниципальных районов на реализацию дошкольного, общего и дополнительного образования в муниципальных общеобразовательных учреждениях по основным общеобразовательным программам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Лист1!$C$57:$D$57</c:f>
            </c:numRef>
          </c:val>
        </c:ser>
        <c:ser>
          <c:idx val="16"/>
          <c:order val="16"/>
          <c:tx>
            <c:strRef>
              <c:f>Лист1!$B$58</c:f>
              <c:strCache>
                <c:ptCount val="1"/>
                <c:pt idx="0">
                  <c:v>субвенции бюджетам муниципальных районов на обеспечение государственных гарантий реализации прав на получение общедоступного и бесплатного дошкольного образования в  муниципальных дошкольных образовательных учреждениях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Лист1!$C$58:$D$58</c:f>
            </c:numRef>
          </c:val>
        </c:ser>
        <c:ser>
          <c:idx val="17"/>
          <c:order val="17"/>
          <c:tx>
            <c:strRef>
              <c:f>Лист1!$B$59</c:f>
              <c:strCache>
                <c:ptCount val="1"/>
                <c:pt idx="0">
                  <c:v>субвенции бюджетам муниципальных районов на обеспечение деятельности комиссий по делам несовершеннолетних и защите их прав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Лист1!$C$59:$D$59</c:f>
            </c:numRef>
          </c:val>
        </c:ser>
        <c:ser>
          <c:idx val="18"/>
          <c:order val="18"/>
          <c:tx>
            <c:strRef>
              <c:f>Лист1!$B$60</c:f>
              <c:strCache>
                <c:ptCount val="1"/>
                <c:pt idx="0">
                  <c:v>субвенции бюджетам муниципальных районов на осуществление выравнивания бюджетной обеспеченности поселений, входящих в состав муниципальных районов Приморского края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Лист1!$C$60:$D$60</c:f>
            </c:numRef>
          </c:val>
        </c:ser>
        <c:ser>
          <c:idx val="19"/>
          <c:order val="19"/>
          <c:tx>
            <c:strRef>
              <c:f>Лист1!$B$61</c:f>
              <c:strCache>
                <c:ptCount val="1"/>
                <c:pt idx="0">
                  <c:v>субвенции бюджетам муниципальных районов на организацию и обеспечение оздоровления и отдыха детей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Лист1!$C$61:$D$61</c:f>
            </c:numRef>
          </c:val>
        </c:ser>
        <c:ser>
          <c:idx val="20"/>
          <c:order val="20"/>
          <c:tx>
            <c:strRef>
              <c:f>Лист1!$B$62</c:f>
              <c:strCache>
                <c:ptCount val="1"/>
                <c:pt idx="0">
                  <c:v>субвенции бюджетам муниципальных районов на выполнение органами местного самоуправления отдельных государственных полномочий по государственному управлению охраной труда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Лист1!$C$62:$D$62</c:f>
            </c:numRef>
          </c:val>
        </c:ser>
        <c:ser>
          <c:idx val="21"/>
          <c:order val="21"/>
          <c:tx>
            <c:strRef>
              <c:f>Лист1!$B$63</c:f>
              <c:strCache>
                <c:ptCount val="1"/>
                <c:pt idx="0">
                  <c:v>субвенции бюджетам  муниципальных районов на обеспечение обучающихся в младших классах  (1-4 включительно) бесплатным питанием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Лист1!$C$63:$D$63</c:f>
            </c:numRef>
          </c:val>
        </c:ser>
        <c:ser>
          <c:idx val="22"/>
          <c:order val="22"/>
          <c:tx>
            <c:strRef>
              <c:f>Лист1!$B$64</c:f>
              <c:strCache>
                <c:ptCount val="1"/>
                <c:pt idx="0">
                  <c:v>субвенции бюджетам  муниципальных районов на осуществление государственных полномочий по регистрации и учету граждан, имеющих право на получение жилищнвх субсидий в связи с переселением из районов Крайнего Севера и приравненных к ним местностей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Лист1!$C$64:$D$64</c:f>
            </c:numRef>
          </c:val>
        </c:ser>
        <c:ser>
          <c:idx val="23"/>
          <c:order val="23"/>
          <c:tx>
            <c:strRef>
              <c:f>Лист1!$B$65</c:f>
              <c:strCache>
                <c:ptCount val="1"/>
                <c:pt idx="0">
                  <c:v>субвенции бюджетам  муниципальных районов на осуществление государственных полномочий по организации проведения мероприятий по предупреждению и ликвидации болезней животных, их лечению, защите населения от болезней, общих для человека и животных 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Лист1!$C$65:$D$65</c:f>
            </c:numRef>
          </c:val>
        </c:ser>
        <c:ser>
          <c:idx val="24"/>
          <c:order val="24"/>
          <c:tx>
            <c:strRef>
              <c:f>Лист1!$B$66</c:f>
              <c:strCache>
                <c:ptCount val="1"/>
                <c:pt idx="0">
                  <c:v>субвенции бюджетам муниципальных районов на создание и обеспечение деятельности административных комиссий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Лист1!$C$66:$D$66</c:f>
            </c:numRef>
          </c:val>
        </c:ser>
        <c:ser>
          <c:idx val="25"/>
          <c:order val="25"/>
          <c:tx>
            <c:strRef>
              <c:f>Лист1!$B$67</c:f>
              <c:strCache>
                <c:ptCount val="1"/>
                <c:pt idx="0">
                  <c:v>Субвенции бюджетам  муниципальных районов на выплату компенсации части родительской платы за содержание ребенка в государственных и муниципальных образовательных учреждениях, реализующих основную общеобразовательную программу дошкольного образования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Лист1!$C$67:$D$67</c:f>
            </c:numRef>
          </c:val>
        </c:ser>
        <c:ser>
          <c:idx val="26"/>
          <c:order val="26"/>
          <c:tx>
            <c:strRef>
              <c:f>Лист1!$B$68</c:f>
              <c:strCache>
                <c:ptCount val="1"/>
                <c:pt idx="0">
                  <c:v>Субвенции бюджетам муниципальных районов на обеспечение жильем граждан, уволенных с военной службы (службы), и приравненных к ним лиц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Лист1!$C$68:$D$68</c:f>
            </c:numRef>
          </c:val>
        </c:ser>
        <c:ser>
          <c:idx val="27"/>
          <c:order val="27"/>
          <c:tx>
            <c:strRef>
              <c:f>Лист1!$B$69</c:f>
              <c:strCache>
                <c:ptCount val="1"/>
                <c:pt idx="0">
                  <c:v>Субвенция бюджетам муниципальных районов на проведение Всероссийской сельскохозяйственной переписи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Лист1!$C$69:$D$69</c:f>
            </c:numRef>
          </c:val>
        </c:ser>
        <c:ser>
          <c:idx val="28"/>
          <c:order val="28"/>
          <c:tx>
            <c:strRef>
              <c:f>Лист1!$B$70</c:f>
              <c:strCache>
                <c:ptCount val="1"/>
                <c:pt idx="0">
                  <c:v>Межбюджетные трансферты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Лист1!$C$70:$D$70</c:f>
              <c:numCache>
                <c:formatCode>#,##0.0000</c:formatCode>
                <c:ptCount val="2"/>
                <c:pt idx="0">
                  <c:v>2284.66</c:v>
                </c:pt>
                <c:pt idx="1">
                  <c:v>240.95999999999998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gapDepth val="95"/>
        <c:shape val="box"/>
        <c:axId val="116986240"/>
        <c:axId val="116988544"/>
        <c:axId val="0"/>
      </c:bar3DChart>
      <c:catAx>
        <c:axId val="116986240"/>
        <c:scaling>
          <c:orientation val="minMax"/>
        </c:scaling>
        <c:delete val="0"/>
        <c:axPos val="b"/>
        <c:majorTickMark val="none"/>
        <c:minorTickMark val="none"/>
        <c:tickLblPos val="nextTo"/>
        <c:crossAx val="116988544"/>
        <c:crosses val="autoZero"/>
        <c:auto val="1"/>
        <c:lblAlgn val="ctr"/>
        <c:lblOffset val="100"/>
        <c:noMultiLvlLbl val="0"/>
      </c:catAx>
      <c:valAx>
        <c:axId val="11698854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2000"/>
                </a:pPr>
                <a:r>
                  <a:rPr lang="ru-RU" sz="2000"/>
                  <a:t>тыс.руб.</a:t>
                </a:r>
              </a:p>
            </c:rich>
          </c:tx>
          <c:layout/>
          <c:overlay val="0"/>
        </c:title>
        <c:numFmt formatCode="#,##0.0000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1698624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800"/>
            </a:pPr>
            <a:endParaRPr lang="ru-RU"/>
          </a:p>
        </c:txPr>
      </c:dTable>
      <c:sp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18900000" scaled="1"/>
        </a:gradFill>
      </c:spPr>
    </c:plotArea>
    <c:plotVisOnly val="1"/>
    <c:dispBlanksAs val="gap"/>
    <c:showDLblsOverMax val="0"/>
  </c:chart>
  <c:spPr>
    <a:gradFill flip="none" rotWithShape="1">
      <a:gsLst>
        <a:gs pos="0">
          <a:srgbClr val="03D4A8"/>
        </a:gs>
        <a:gs pos="25000">
          <a:srgbClr val="21D6E0"/>
        </a:gs>
        <a:gs pos="88000">
          <a:srgbClr val="0087E6"/>
        </a:gs>
        <a:gs pos="100000">
          <a:srgbClr val="005CBF"/>
        </a:gs>
      </a:gsLst>
      <a:lin ang="13500000" scaled="1"/>
      <a:tileRect/>
    </a:gradFill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86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6345591230604009E-2"/>
          <c:y val="8.2931761105376811E-2"/>
          <c:w val="0.52624461479588691"/>
          <c:h val="0.81078564742130754"/>
        </c:manualLayout>
      </c:layout>
      <c:pie3DChart>
        <c:varyColors val="1"/>
        <c:ser>
          <c:idx val="19"/>
          <c:order val="19"/>
          <c:explosion val="25"/>
          <c:dPt>
            <c:idx val="5"/>
            <c:bubble3D val="0"/>
            <c:explosion val="46"/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БЮДЖЕТА'!$X$14:$X$548</c:f>
              <c:numCache>
                <c:formatCode>#,##0.000</c:formatCode>
                <c:ptCount val="12"/>
                <c:pt idx="0">
                  <c:v>71174.137999999977</c:v>
                </c:pt>
                <c:pt idx="1">
                  <c:v>1712.2</c:v>
                </c:pt>
                <c:pt idx="2">
                  <c:v>22.13</c:v>
                </c:pt>
                <c:pt idx="3">
                  <c:v>27692.753000000001</c:v>
                </c:pt>
                <c:pt idx="4">
                  <c:v>20501.476610000002</c:v>
                </c:pt>
                <c:pt idx="5">
                  <c:v>462067.72199999989</c:v>
                </c:pt>
                <c:pt idx="6">
                  <c:v>24722.652000000002</c:v>
                </c:pt>
                <c:pt idx="7">
                  <c:v>8652.1970000000001</c:v>
                </c:pt>
                <c:pt idx="8">
                  <c:v>150</c:v>
                </c:pt>
                <c:pt idx="9">
                  <c:v>2548.1799999999998</c:v>
                </c:pt>
                <c:pt idx="10">
                  <c:v>2.8660000000000001</c:v>
                </c:pt>
                <c:pt idx="11">
                  <c:v>20294</c:v>
                </c:pt>
              </c:numCache>
            </c:numRef>
          </c:val>
        </c:ser>
        <c:ser>
          <c:idx val="18"/>
          <c:order val="18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БЮДЖЕТА'!$W$14:$W$548</c:f>
            </c:numRef>
          </c:val>
        </c:ser>
        <c:ser>
          <c:idx val="17"/>
          <c:order val="17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БЮДЖЕТА'!$V$14:$V$548</c:f>
            </c:numRef>
          </c:val>
        </c:ser>
        <c:ser>
          <c:idx val="16"/>
          <c:order val="16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БЮДЖЕТА'!$U$14:$U$548</c:f>
            </c:numRef>
          </c:val>
        </c:ser>
        <c:ser>
          <c:idx val="15"/>
          <c:order val="15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БЮДЖЕТА'!$T$14:$T$548</c:f>
            </c:numRef>
          </c:val>
        </c:ser>
        <c:ser>
          <c:idx val="14"/>
          <c:order val="14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БЮДЖЕТА'!$S$14:$S$548</c:f>
            </c:numRef>
          </c:val>
        </c:ser>
        <c:ser>
          <c:idx val="13"/>
          <c:order val="13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БЮДЖЕТА'!$R$14:$R$548</c:f>
            </c:numRef>
          </c:val>
        </c:ser>
        <c:ser>
          <c:idx val="12"/>
          <c:order val="12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БЮДЖЕТА'!$Q$14:$Q$548</c:f>
            </c:numRef>
          </c:val>
        </c:ser>
        <c:ser>
          <c:idx val="11"/>
          <c:order val="11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БЮДЖЕТА'!$P$14:$P$548</c:f>
            </c:numRef>
          </c:val>
        </c:ser>
        <c:ser>
          <c:idx val="10"/>
          <c:order val="10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БЮДЖЕТА'!$O$14:$O$548</c:f>
            </c:numRef>
          </c:val>
        </c:ser>
        <c:ser>
          <c:idx val="9"/>
          <c:order val="9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БЮДЖЕТА'!$N$14:$N$548</c:f>
            </c:numRef>
          </c:val>
        </c:ser>
        <c:ser>
          <c:idx val="8"/>
          <c:order val="8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БЮДЖЕТА'!$M$14:$M$548</c:f>
            </c:numRef>
          </c:val>
        </c:ser>
        <c:ser>
          <c:idx val="7"/>
          <c:order val="7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БЮДЖЕТА'!$L$14:$L$548</c:f>
            </c:numRef>
          </c:val>
        </c:ser>
        <c:ser>
          <c:idx val="6"/>
          <c:order val="6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БЮДЖЕТА'!$K$14:$K$548</c:f>
            </c:numRef>
          </c:val>
        </c:ser>
        <c:ser>
          <c:idx val="5"/>
          <c:order val="5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БЮДЖЕТА'!$J$14:$J$548</c:f>
            </c:numRef>
          </c:val>
        </c:ser>
        <c:ser>
          <c:idx val="4"/>
          <c:order val="4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БЮДЖЕТА'!$I$14:$I$548</c:f>
            </c:numRef>
          </c:val>
        </c:ser>
        <c:ser>
          <c:idx val="3"/>
          <c:order val="3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БЮДЖЕТА'!$H$14:$H$548</c:f>
            </c:numRef>
          </c:val>
        </c:ser>
        <c:ser>
          <c:idx val="2"/>
          <c:order val="2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БЮДЖЕТА'!$G$14:$G$548</c:f>
            </c:numRef>
          </c:val>
        </c:ser>
        <c:ser>
          <c:idx val="1"/>
          <c:order val="1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БЮДЖЕТА'!$F$14:$F$548</c:f>
            </c:numRef>
          </c:val>
        </c:ser>
        <c:ser>
          <c:idx val="0"/>
          <c:order val="0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БЮДЖЕТА'!$E$14:$E$548</c:f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7559324845567459"/>
          <c:y val="2.5212545544339143E-2"/>
          <c:w val="0.31327937284808616"/>
          <c:h val="0.95407498972682281"/>
        </c:manualLayout>
      </c:layout>
      <c:overlay val="0"/>
      <c:txPr>
        <a:bodyPr/>
        <a:lstStyle/>
        <a:p>
          <a:pPr>
            <a:defRPr sz="800"/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rgbClr val="E6DCAC">
            <a:alpha val="67000"/>
            <a:lumMod val="65000"/>
            <a:lumOff val="35000"/>
          </a:srgbClr>
        </a:gs>
        <a:gs pos="12000">
          <a:srgbClr val="E6D78A"/>
        </a:gs>
        <a:gs pos="30000">
          <a:srgbClr val="C7AC4C"/>
        </a:gs>
        <a:gs pos="45000">
          <a:srgbClr val="E6D78A"/>
        </a:gs>
        <a:gs pos="77000">
          <a:srgbClr val="C7AC4C"/>
        </a:gs>
        <a:gs pos="100000">
          <a:srgbClr val="E6DCAC"/>
        </a:gs>
      </a:gsLst>
      <a:path path="circle">
        <a:fillToRect l="100000" t="100000"/>
      </a:path>
      <a:tileRect r="-100000" b="-100000"/>
    </a:gradFill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19"/>
          <c:order val="19"/>
          <c:explosion val="25"/>
          <c:dPt>
            <c:idx val="0"/>
            <c:bubble3D val="0"/>
            <c:spPr>
              <a:solidFill>
                <a:srgbClr val="C00000"/>
              </a:solidFill>
            </c:spPr>
          </c:dPt>
          <c:dPt>
            <c:idx val="1"/>
            <c:bubble3D val="0"/>
            <c:spPr>
              <a:ln>
                <a:solidFill>
                  <a:srgbClr val="FFFF00"/>
                </a:solidFill>
              </a:ln>
            </c:spPr>
          </c:dPt>
          <c:dLbls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БЮДЖЕТА'!$X$9:$X$130</c:f>
              <c:numCache>
                <c:formatCode>#,##0.000</c:formatCode>
                <c:ptCount val="2"/>
                <c:pt idx="0">
                  <c:v>545113.77860999992</c:v>
                </c:pt>
                <c:pt idx="1">
                  <c:v>94426.538999999961</c:v>
                </c:pt>
              </c:numCache>
            </c:numRef>
          </c:val>
        </c:ser>
        <c:ser>
          <c:idx val="18"/>
          <c:order val="18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БЮДЖЕТА'!$W$9:$W$130</c:f>
            </c:numRef>
          </c:val>
        </c:ser>
        <c:ser>
          <c:idx val="17"/>
          <c:order val="17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БЮДЖЕТА'!$V$9:$V$130</c:f>
            </c:numRef>
          </c:val>
        </c:ser>
        <c:ser>
          <c:idx val="16"/>
          <c:order val="16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БЮДЖЕТА'!$U$9:$U$130</c:f>
            </c:numRef>
          </c:val>
        </c:ser>
        <c:ser>
          <c:idx val="15"/>
          <c:order val="15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БЮДЖЕТА'!$T$9:$T$130</c:f>
            </c:numRef>
          </c:val>
        </c:ser>
        <c:ser>
          <c:idx val="14"/>
          <c:order val="14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БЮДЖЕТА'!$S$9:$S$130</c:f>
            </c:numRef>
          </c:val>
        </c:ser>
        <c:ser>
          <c:idx val="13"/>
          <c:order val="13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БЮДЖЕТА'!$R$9:$R$130</c:f>
            </c:numRef>
          </c:val>
        </c:ser>
        <c:ser>
          <c:idx val="12"/>
          <c:order val="12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БЮДЖЕТА'!$Q$9:$Q$130</c:f>
            </c:numRef>
          </c:val>
        </c:ser>
        <c:ser>
          <c:idx val="11"/>
          <c:order val="11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БЮДЖЕТА'!$P$9:$P$130</c:f>
            </c:numRef>
          </c:val>
        </c:ser>
        <c:ser>
          <c:idx val="10"/>
          <c:order val="10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БЮДЖЕТА'!$O$9:$O$130</c:f>
            </c:numRef>
          </c:val>
        </c:ser>
        <c:ser>
          <c:idx val="9"/>
          <c:order val="9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БЮДЖЕТА'!$N$9:$N$130</c:f>
            </c:numRef>
          </c:val>
        </c:ser>
        <c:ser>
          <c:idx val="8"/>
          <c:order val="8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БЮДЖЕТА'!$M$9:$M$130</c:f>
            </c:numRef>
          </c:val>
        </c:ser>
        <c:ser>
          <c:idx val="7"/>
          <c:order val="7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БЮДЖЕТА'!$L$9:$L$130</c:f>
            </c:numRef>
          </c:val>
        </c:ser>
        <c:ser>
          <c:idx val="6"/>
          <c:order val="6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БЮДЖЕТА'!$K$9:$K$130</c:f>
            </c:numRef>
          </c:val>
        </c:ser>
        <c:ser>
          <c:idx val="5"/>
          <c:order val="5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БЮДЖЕТА'!$J$9:$J$130</c:f>
            </c:numRef>
          </c:val>
        </c:ser>
        <c:ser>
          <c:idx val="4"/>
          <c:order val="4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БЮДЖЕТА'!$I$9:$I$130</c:f>
            </c:numRef>
          </c:val>
        </c:ser>
        <c:ser>
          <c:idx val="3"/>
          <c:order val="3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БЮДЖЕТА'!$H$9:$H$130</c:f>
            </c:numRef>
          </c:val>
        </c:ser>
        <c:ser>
          <c:idx val="2"/>
          <c:order val="2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БЮДЖЕТА'!$G$9:$G$130</c:f>
            </c:numRef>
          </c:val>
        </c:ser>
        <c:ser>
          <c:idx val="1"/>
          <c:order val="1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БЮДЖЕТА'!$F$9:$F$130</c:f>
            </c:numRef>
          </c:val>
        </c:ser>
        <c:ser>
          <c:idx val="0"/>
          <c:order val="0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БЮДЖЕТА'!$E$9:$E$130</c:f>
            </c:numRef>
          </c:val>
        </c:ser>
        <c:dLbls>
          <c:dLblPos val="bestFit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410220120469709"/>
          <c:y val="0.28843615329290895"/>
          <c:w val="0.33669592267525833"/>
          <c:h val="0.28156812985691648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rgbClr val="DDEBCF"/>
        </a:gs>
        <a:gs pos="68000">
          <a:srgbClr val="9CB86E"/>
        </a:gs>
        <a:gs pos="100000">
          <a:srgbClr val="156B13"/>
        </a:gs>
      </a:gsLst>
      <a:path path="circle">
        <a:fillToRect l="100000" t="100000"/>
      </a:path>
      <a:tileRect r="-100000" b="-100000"/>
    </a:gradFill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287EA5-BB56-448E-BFB5-6C2105911127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9946BD-737D-45E9-83E2-6CDE22B3ADB7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933056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effectLst/>
              </a:rPr>
              <a:t>Отчет об исполнении бюджета Михайловского муниципального района за 2016 год</a:t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Безымянны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76672"/>
            <a:ext cx="1216719" cy="1523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394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3058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Исполнение бюджета по отраслям в 2016 году </a:t>
            </a:r>
            <a:br>
              <a:rPr lang="ru-RU" sz="3200" b="1" dirty="0" smtClean="0"/>
            </a:br>
            <a:r>
              <a:rPr lang="ru-RU" sz="3200" b="1" dirty="0" smtClean="0"/>
              <a:t>(тыс. руб.)</a:t>
            </a:r>
            <a:endParaRPr lang="ru-RU" sz="32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367725"/>
              </p:ext>
            </p:extLst>
          </p:nvPr>
        </p:nvGraphicFramePr>
        <p:xfrm>
          <a:off x="395536" y="1484784"/>
          <a:ext cx="8424936" cy="51930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86768"/>
                <a:gridCol w="1111450"/>
                <a:gridCol w="1058015"/>
                <a:gridCol w="1068703"/>
              </a:tblGrid>
              <a:tr h="5272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1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Годовой план</a:t>
                      </a:r>
                      <a:endParaRPr lang="ru-RU" sz="11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endParaRPr lang="ru-RU" sz="11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% Исполнения </a:t>
                      </a:r>
                      <a:endParaRPr lang="ru-RU" sz="11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950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74 180,607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71 174,138</a:t>
                      </a:r>
                      <a:endParaRPr lang="ru-RU" sz="14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95,95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678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1 712,200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1 712,200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6675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22,130</a:t>
                      </a:r>
                      <a:endParaRPr lang="ru-RU" sz="14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22,130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67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35 044,900</a:t>
                      </a:r>
                      <a:endParaRPr lang="ru-RU" sz="14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27 692,753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79,02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950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21 093,422</a:t>
                      </a:r>
                      <a:endParaRPr lang="ru-RU" sz="14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20 501,477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97,19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950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466 384,233</a:t>
                      </a:r>
                      <a:endParaRPr lang="ru-RU" sz="14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462 067,722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99,07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0314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20 178,560</a:t>
                      </a:r>
                      <a:endParaRPr lang="ru-RU" sz="14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24 722,652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122,52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0314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8 654,312</a:t>
                      </a:r>
                      <a:endParaRPr lang="ru-RU" sz="14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8 652,197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99,98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67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150,000</a:t>
                      </a:r>
                      <a:endParaRPr lang="ru-RU" sz="14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150,000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67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 ИНФОРМАЦИИ</a:t>
                      </a:r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2 550,000</a:t>
                      </a:r>
                      <a:endParaRPr lang="ru-RU" sz="14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2 548,180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99,93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535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И МУНИЦИПАЛЬНОГО ДОЛГА</a:t>
                      </a:r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100,000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2,866</a:t>
                      </a:r>
                      <a:endParaRPr lang="ru-RU" sz="14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2,87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4353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 БЮДЖЕТАМ СУБЪЕКТОВ РОССИЙСКОЙ ФЕДЕРАЦИИ И МУНИЦИПАЛЬНЫХ ОБРАЗОВАНИЙ ОБЩЕГО ХАРАКТЕРА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20 294,000</a:t>
                      </a:r>
                      <a:endParaRPr lang="ru-RU" sz="14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20 294,000</a:t>
                      </a:r>
                      <a:endParaRPr lang="ru-RU" sz="14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8031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3058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Структура расходов бюджета по отраслям</a:t>
            </a:r>
            <a:endParaRPr lang="ru-RU" sz="3600" b="1" dirty="0"/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2426042"/>
              </p:ext>
            </p:extLst>
          </p:nvPr>
        </p:nvGraphicFramePr>
        <p:xfrm>
          <a:off x="251520" y="1340768"/>
          <a:ext cx="8712968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36154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926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i="1" dirty="0" smtClean="0"/>
              <a:t>Исполнение районного бюджета за 2016 год</a:t>
            </a:r>
            <a:endParaRPr lang="ru-RU" sz="3200" b="1" i="1" dirty="0"/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2148486"/>
              </p:ext>
            </p:extLst>
          </p:nvPr>
        </p:nvGraphicFramePr>
        <p:xfrm>
          <a:off x="683568" y="1196752"/>
          <a:ext cx="828092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9703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3058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i="1" dirty="0" smtClean="0"/>
              <a:t>Исполнение районного бюджета в рамках муниципальных программ за 2016 год</a:t>
            </a:r>
            <a:endParaRPr lang="ru-RU" sz="3200" b="1" i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125801"/>
              </p:ext>
            </p:extLst>
          </p:nvPr>
        </p:nvGraphicFramePr>
        <p:xfrm>
          <a:off x="323528" y="1058863"/>
          <a:ext cx="8640960" cy="58076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2348"/>
                <a:gridCol w="1275712"/>
                <a:gridCol w="1262424"/>
                <a:gridCol w="850476"/>
              </a:tblGrid>
              <a:tr h="3539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Наименование показателя</a:t>
                      </a:r>
                      <a:endParaRPr lang="ru-RU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Годовой план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Исполнено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% исполнения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24794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</a:rPr>
                        <a:t>МП "</a:t>
                      </a:r>
                      <a:r>
                        <a:rPr lang="ru-RU" sz="900" u="none" strike="noStrike" dirty="0">
                          <a:effectLst/>
                        </a:rPr>
                        <a:t>Обеспечение жилье молодых семей Михайловского </a:t>
                      </a:r>
                      <a:r>
                        <a:rPr lang="ru-RU" sz="900" u="none" strike="noStrike" dirty="0" smtClean="0">
                          <a:effectLst/>
                        </a:rPr>
                        <a:t>муниципального района "на </a:t>
                      </a:r>
                      <a:r>
                        <a:rPr lang="ru-RU" sz="900" u="none" strike="noStrike" dirty="0">
                          <a:effectLst/>
                        </a:rPr>
                        <a:t>2013-2017 годы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5 906,18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5 906,18</a:t>
                      </a:r>
                      <a:endParaRPr lang="ru-RU" sz="1050" b="1" i="0" u="none" strike="noStrike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100,00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23693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</a:rPr>
                        <a:t>МП "Развитие дополнительного образования в сфере культуры и искусства на 2016-2018 годы"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13 477,253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13 301,788</a:t>
                      </a:r>
                      <a:endParaRPr lang="ru-RU" sz="1050" b="1" i="0" u="none" strike="noStrike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98,70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23693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</a:rPr>
                        <a:t>МП "Развития образования Михайловского </a:t>
                      </a:r>
                      <a:r>
                        <a:rPr lang="ru-RU" sz="900" u="none" strike="noStrike" dirty="0" smtClean="0">
                          <a:effectLst/>
                        </a:rPr>
                        <a:t>муниципального </a:t>
                      </a:r>
                      <a:r>
                        <a:rPr lang="ru-RU" sz="900" u="none" strike="noStrike" dirty="0">
                          <a:effectLst/>
                        </a:rPr>
                        <a:t>района на 2016-2020 гг."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443 203,457</a:t>
                      </a:r>
                      <a:endParaRPr lang="ru-RU" sz="1050" b="1" i="0" u="none" strike="noStrike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443 498,844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100,07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23693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</a:rPr>
                        <a:t>МП "</a:t>
                      </a:r>
                      <a:r>
                        <a:rPr lang="ru-RU" sz="900" u="none" strike="noStrike" dirty="0">
                          <a:effectLst/>
                        </a:rPr>
                        <a:t>Развитие муниципальной службы в администрации Михайловского </a:t>
                      </a:r>
                      <a:r>
                        <a:rPr lang="ru-RU" sz="900" u="none" strike="noStrike" dirty="0" smtClean="0">
                          <a:effectLst/>
                        </a:rPr>
                        <a:t>муниципального </a:t>
                      </a:r>
                      <a:r>
                        <a:rPr lang="ru-RU" sz="900" u="none" strike="noStrike" dirty="0">
                          <a:effectLst/>
                        </a:rPr>
                        <a:t>района на 2016-2018 годы" 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30,00</a:t>
                      </a:r>
                      <a:endParaRPr lang="ru-RU" sz="1050" b="1" i="0" u="none" strike="noStrike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29,13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97,08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25345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</a:rPr>
                        <a:t>МП "</a:t>
                      </a:r>
                      <a:r>
                        <a:rPr lang="ru-RU" sz="900" u="none" strike="noStrike" dirty="0">
                          <a:effectLst/>
                        </a:rPr>
                        <a:t>Доступная среда для инвалидов Михайловского </a:t>
                      </a:r>
                      <a:r>
                        <a:rPr lang="ru-RU" sz="900" u="none" strike="noStrike" dirty="0" smtClean="0">
                          <a:effectLst/>
                        </a:rPr>
                        <a:t>муниципального </a:t>
                      </a:r>
                      <a:r>
                        <a:rPr lang="ru-RU" sz="900" u="none" strike="noStrike" dirty="0">
                          <a:effectLst/>
                        </a:rPr>
                        <a:t>района на 2016-2018 годы "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50,00</a:t>
                      </a:r>
                      <a:endParaRPr lang="ru-RU" sz="1050" b="1" i="0" u="none" strike="noStrike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49,99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99,98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33436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</a:rPr>
                        <a:t>МП "Комплексные меры по противодействию употреблению наркотиков в Михайловском муниципальном районе на 2016-2018 годы"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99,99</a:t>
                      </a:r>
                      <a:endParaRPr lang="ru-RU" sz="1050" b="1" i="0" u="none" strike="noStrike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99,99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100,00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26998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</a:rPr>
                        <a:t>МП "</a:t>
                      </a:r>
                      <a:r>
                        <a:rPr lang="ru-RU" sz="900" u="none" strike="noStrike" dirty="0">
                          <a:effectLst/>
                        </a:rPr>
                        <a:t>Профилактика правонарушений в Михайловском муниципальном районе на 2014-2016 годы"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51,93</a:t>
                      </a:r>
                      <a:endParaRPr lang="ru-RU" sz="1050" b="1" i="0" u="none" strike="noStrike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51,93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100,00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33436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</a:rPr>
                        <a:t>МП "</a:t>
                      </a:r>
                      <a:r>
                        <a:rPr lang="ru-RU" sz="900" u="none" strike="noStrike" dirty="0">
                          <a:effectLst/>
                        </a:rPr>
                        <a:t>Развитие малого и среднего предпринимательства на территории Михайловского муниципального района на 2015-2017 годы"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400,000</a:t>
                      </a:r>
                      <a:endParaRPr lang="ru-RU" sz="1050" b="1" i="0" u="none" strike="noStrike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400,000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100,00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33436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</a:rPr>
                        <a:t>МП "</a:t>
                      </a:r>
                      <a:r>
                        <a:rPr lang="ru-RU" sz="900" u="none" strike="noStrike" dirty="0">
                          <a:effectLst/>
                        </a:rPr>
                        <a:t>Развитие малоэтажного жилищного строительства на территории Михайловского муниципального района на 2016-2018 годы"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3 105,000</a:t>
                      </a:r>
                      <a:endParaRPr lang="ru-RU" sz="1050" b="1" i="0" u="none" strike="noStrike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531,584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17,12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48487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</a:rPr>
                        <a:t>МП "</a:t>
                      </a:r>
                      <a:r>
                        <a:rPr lang="ru-RU" sz="900" u="none" strike="noStrike" dirty="0">
                          <a:effectLst/>
                        </a:rPr>
                        <a:t>Обеспечение содержания, ремонта автомобильных дорог, мест общего пользования (тротуаров, скверов, пешеходных дорожек и переходов) и сооружений на них Михайловского муниципального района на 2015-2017 годы" 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22 597,53</a:t>
                      </a:r>
                      <a:endParaRPr lang="ru-RU" sz="105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22 019,97</a:t>
                      </a:r>
                      <a:endParaRPr lang="ru-RU" sz="1050" b="1" i="1" u="none" strike="noStrike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97,44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23693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</a:rPr>
                        <a:t>МП "</a:t>
                      </a:r>
                      <a:r>
                        <a:rPr lang="ru-RU" sz="900" u="none" strike="noStrike" dirty="0">
                          <a:effectLst/>
                        </a:rPr>
                        <a:t>Патриотическое воспитание граждан Михайловского муниципального района на 2012-2016 годы"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100,00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100,00</a:t>
                      </a:r>
                      <a:endParaRPr lang="ru-RU" sz="1050" b="1" i="0" u="none" strike="noStrike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100,00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23693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</a:rPr>
                        <a:t>МП "Молодежь Михайловского муниципального района на 2012-2016 годы"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36,00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36,00</a:t>
                      </a:r>
                      <a:endParaRPr lang="ru-RU" sz="1050" b="1" i="0" u="none" strike="noStrike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100,00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23693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</a:rPr>
                        <a:t>МП "</a:t>
                      </a:r>
                      <a:r>
                        <a:rPr lang="ru-RU" sz="900" u="none" strike="noStrike" dirty="0">
                          <a:effectLst/>
                        </a:rPr>
                        <a:t>Юные таланты Михайловского муниципального района на 2016-2018 годы"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50,00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50,00</a:t>
                      </a:r>
                      <a:endParaRPr lang="ru-RU" sz="1050" b="1" i="0" u="none" strike="noStrike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100,00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26998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</a:rPr>
                        <a:t>МП "</a:t>
                      </a:r>
                      <a:r>
                        <a:rPr lang="ru-RU" sz="900" u="none" strike="noStrike" dirty="0">
                          <a:effectLst/>
                        </a:rPr>
                        <a:t>Развитие физической культуры и спорта Михайловского муниципального района на 2016-2020 годы"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200,00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200,00</a:t>
                      </a:r>
                      <a:endParaRPr lang="ru-RU" sz="1050" b="1" i="0" u="none" strike="noStrike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100,00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23693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</a:rPr>
                        <a:t>МП  "Развитие культуры Михайловского муниципального </a:t>
                      </a:r>
                      <a:r>
                        <a:rPr lang="ru-RU" sz="900" u="none" strike="noStrike" dirty="0" smtClean="0">
                          <a:effectLst/>
                        </a:rPr>
                        <a:t>района на </a:t>
                      </a:r>
                      <a:r>
                        <a:rPr lang="ru-RU" sz="900" u="none" strike="noStrike" dirty="0">
                          <a:effectLst/>
                        </a:rPr>
                        <a:t>2016-2018 годы"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21 391,52</a:t>
                      </a:r>
                      <a:endParaRPr lang="ru-RU" sz="105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20 571,64</a:t>
                      </a:r>
                      <a:endParaRPr lang="ru-RU" sz="1050" b="1" i="1" u="none" strike="noStrike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96,17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33436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</a:rPr>
                        <a:t>МП "</a:t>
                      </a:r>
                      <a:r>
                        <a:rPr lang="ru-RU" sz="900" u="none" strike="noStrike" dirty="0">
                          <a:effectLst/>
                        </a:rPr>
                        <a:t>Профилактика терроризма и противодействие экстремизму на территории Михайловского муниципального района в 2016-2020 годах"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100,00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62,18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62,18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36365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</a:rPr>
                        <a:t>МП "</a:t>
                      </a:r>
                      <a:r>
                        <a:rPr lang="ru-RU" sz="900" u="none" strike="noStrike" dirty="0">
                          <a:effectLst/>
                        </a:rPr>
                        <a:t>Программа комплексного развития систем коммунальной инфраструктуры Михайловского муниципального района на 2012-2020 годы"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3 649,693</a:t>
                      </a:r>
                      <a:endParaRPr lang="ru-RU" sz="1050" b="1" i="0" u="none" strike="noStrike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2 957,366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81,03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44398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</a:rPr>
                        <a:t>МП "Развитие </a:t>
                      </a:r>
                      <a:r>
                        <a:rPr lang="ru-RU" sz="900" u="none" strike="noStrike" dirty="0">
                          <a:effectLst/>
                        </a:rPr>
                        <a:t>Многофункционального центра предоставления государственных и муниципальных услуг населению Михайловского муниципального района Приморского </a:t>
                      </a:r>
                      <a:r>
                        <a:rPr lang="ru-RU" sz="900" u="none" strike="noStrike" dirty="0" smtClean="0">
                          <a:effectLst/>
                        </a:rPr>
                        <a:t>края" </a:t>
                      </a:r>
                      <a:r>
                        <a:rPr lang="ru-RU" sz="900" u="none" strike="noStrike" dirty="0">
                          <a:effectLst/>
                        </a:rPr>
                        <a:t>на 2016-2018 годы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11 821,100</a:t>
                      </a:r>
                      <a:endParaRPr lang="ru-RU" sz="1050" b="1" i="0" u="none" strike="noStrike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11 349,440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96,01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7224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206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000" b="1" i="1" dirty="0" smtClean="0"/>
              <a:t>Нормативная база бюджетного процесса</a:t>
            </a:r>
            <a:endParaRPr lang="ru-RU" sz="3000" b="1" i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971600" y="1556792"/>
            <a:ext cx="748883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Бюджетный кодекс Российской Федерации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11560" y="2492896"/>
            <a:ext cx="2160240" cy="2160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Решение Думы Михайловского муниципального района от 24.12.2015 г. №43 «Об утверждении районного бюджета   Михайловского муниципального     района   на 2016 год и плановый период   2017 и 2018 годов»</a:t>
            </a:r>
            <a:endParaRPr lang="ru-RU" sz="12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491880" y="2492896"/>
            <a:ext cx="2160240" cy="2160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Федеральный закон от 06.10.2003 N 131-ФЗ "Об общих принципах организации местного самоуправления в Российской Федерации"</a:t>
            </a:r>
            <a:endParaRPr lang="ru-RU" sz="1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380162" y="2481728"/>
            <a:ext cx="2088232" cy="2088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Положение о бюджетном процессе в Михайловском муниципальном районе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83568" y="4941168"/>
            <a:ext cx="2016224" cy="18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Основные направление бюджетной и налоговой политики в Михайловском муниципальном районе</a:t>
            </a:r>
            <a:endParaRPr lang="ru-RU" sz="14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63888" y="4929125"/>
            <a:ext cx="2088232" cy="18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Устав Михайловского муниципального района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58236" y="4893824"/>
            <a:ext cx="2146212" cy="18448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Нормативные правовые акты Михайловского муниципального района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105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305800" cy="936104"/>
          </a:xfrm>
        </p:spPr>
        <p:txBody>
          <a:bodyPr>
            <a:normAutofit/>
          </a:bodyPr>
          <a:lstStyle/>
          <a:p>
            <a:pPr algn="ctr"/>
            <a:r>
              <a:rPr lang="ru-RU" sz="2500" b="1" i="1" dirty="0" smtClean="0"/>
              <a:t>Основные параметры бюджета Михайловского муниципального района за 2016 год (тыс. руб.)</a:t>
            </a:r>
            <a:endParaRPr lang="ru-RU" sz="2500" b="1" i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39552" y="1988840"/>
            <a:ext cx="1944216" cy="26642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617 895,59</a:t>
            </a:r>
          </a:p>
          <a:p>
            <a:pPr algn="ctr"/>
            <a:r>
              <a:rPr lang="ru-RU" dirty="0" smtClean="0"/>
              <a:t>В </a:t>
            </a:r>
            <a:r>
              <a:rPr lang="ru-RU" dirty="0" err="1" smtClean="0"/>
              <a:t>т.ч</a:t>
            </a:r>
            <a:r>
              <a:rPr lang="ru-RU" dirty="0" smtClean="0"/>
              <a:t>. Собственные</a:t>
            </a:r>
          </a:p>
          <a:p>
            <a:pPr algn="ctr"/>
            <a:r>
              <a:rPr lang="ru-RU" dirty="0" smtClean="0"/>
              <a:t>260 956,31</a:t>
            </a:r>
          </a:p>
          <a:p>
            <a:pPr algn="ctr"/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139952" y="1988840"/>
            <a:ext cx="1872208" cy="2736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615 115,46 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164288" y="1988840"/>
            <a:ext cx="1728192" cy="28083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2 780 132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1340768"/>
            <a:ext cx="165618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ДОХОДЫ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47964" y="1340768"/>
            <a:ext cx="165618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РАСХОДЫ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196676" y="1340768"/>
            <a:ext cx="165618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ПРОФИЦИТ</a:t>
            </a:r>
            <a:endParaRPr lang="ru-RU" dirty="0"/>
          </a:p>
        </p:txBody>
      </p:sp>
      <p:sp>
        <p:nvSpPr>
          <p:cNvPr id="11" name="Стрелка вправо с вырезом 10"/>
          <p:cNvSpPr/>
          <p:nvPr/>
        </p:nvSpPr>
        <p:spPr>
          <a:xfrm>
            <a:off x="2843808" y="3068960"/>
            <a:ext cx="936104" cy="32403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люс 11"/>
          <p:cNvSpPr/>
          <p:nvPr/>
        </p:nvSpPr>
        <p:spPr>
          <a:xfrm>
            <a:off x="6444208" y="2924944"/>
            <a:ext cx="504056" cy="57606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99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3058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 smtClean="0"/>
              <a:t>Основные параметры исполнения бюджета Михайловского муниципального района за 2016 год (тыс. руб.)</a:t>
            </a:r>
            <a:endParaRPr lang="ru-RU" sz="2800" b="1" i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509199"/>
              </p:ext>
            </p:extLst>
          </p:nvPr>
        </p:nvGraphicFramePr>
        <p:xfrm>
          <a:off x="611560" y="1412776"/>
          <a:ext cx="7776864" cy="47347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5713"/>
                <a:gridCol w="1645831"/>
                <a:gridCol w="1591388"/>
                <a:gridCol w="2093932"/>
              </a:tblGrid>
              <a:tr h="4670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Показатели</a:t>
                      </a:r>
                      <a:endParaRPr lang="ru-RU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Факт 2015</a:t>
                      </a:r>
                      <a:endParaRPr lang="ru-RU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Факт 2016</a:t>
                      </a:r>
                      <a:endParaRPr lang="ru-RU" sz="2000" b="1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2016 г. к 2015 г. (%)</a:t>
                      </a:r>
                      <a:endParaRPr lang="ru-RU" sz="2000" b="1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50770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Доходы, в том числе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 570 999,29  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617 895,59  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                 108,21   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50770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Собственные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     236 723,26  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    260 956,31  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               110,24  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50770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межбюджетные трансферты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     334 276,03  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    356 939,28  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               106,78  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50770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Расходы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   572 356,73   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  615 115,46   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               107,47  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50770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Дефицит (профицит)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       1 357,43   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      2 780,13   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               204,81  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50770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Остатки на счетах бюджета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         1 357,43  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        2 780,13  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               204,81  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735156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Заемные средства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                                   -    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                                 -    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 </a:t>
                      </a:r>
                      <a:r>
                        <a:rPr lang="ru-RU" sz="2000" u="none" strike="noStrike" dirty="0" smtClean="0">
                          <a:effectLst/>
                        </a:rPr>
                        <a:t>-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907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058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Структура налоговых и неналоговых доходов бюджета за 2016 год</a:t>
            </a:r>
            <a:endParaRPr lang="ru-RU" sz="3200" b="1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2781330"/>
              </p:ext>
            </p:extLst>
          </p:nvPr>
        </p:nvGraphicFramePr>
        <p:xfrm>
          <a:off x="251520" y="1340768"/>
          <a:ext cx="8748464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844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305800" cy="57606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Поступление собственных налогов в бюджет района за 2016 год</a:t>
            </a:r>
            <a:endParaRPr lang="ru-RU" sz="36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453706"/>
              </p:ext>
            </p:extLst>
          </p:nvPr>
        </p:nvGraphicFramePr>
        <p:xfrm>
          <a:off x="395536" y="1484784"/>
          <a:ext cx="7920881" cy="46984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77402"/>
                <a:gridCol w="1454026"/>
                <a:gridCol w="1464193"/>
                <a:gridCol w="1125260"/>
              </a:tblGrid>
              <a:tr h="5267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налога (сбора)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на </a:t>
                      </a:r>
                    </a:p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 год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 за</a:t>
                      </a:r>
                    </a:p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2016 год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endParaRPr lang="ru-RU" sz="140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ctr"/>
                </a:tc>
              </a:tr>
              <a:tr h="26866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263 697,00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260 956,31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98,96</a:t>
                      </a:r>
                      <a:endParaRPr lang="ru-RU" sz="14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  <a:tr h="20924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НДФЛ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164 583,00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164 857,80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100,17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  <a:tr h="20549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15 700,00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16 092,95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102,50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  <a:tr h="20924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СОВОКУПНЫЙ ДОХОД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10 353,00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10 847,02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104,77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  <a:tr h="20924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ГОСУДАРСТВЕННАЯ ПОШЛИНА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3 194,00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3 779,84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118,34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  <a:tr h="81912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40 459,00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35 996,57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88,97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  <a:tr h="41253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ПЛАТЕЖИ ПРИ ПОЛЬЗОВАНИИ ПРИРОДНЫМИ РЕСУРСАМИ 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1 916,00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2 373,97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123,90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  <a:tr h="61582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ОКАЗАНИЯ ПЛАТНЫХ УСЛУГ (РАБОТ) И КОМПЕНСАЦИИ ЗАТРАТ ГОСУДАРСТВА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462,00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529,92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114,70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  <a:tr h="41253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ПРОДАЖИ МАТЕРИАЛЬНЫХ И НЕМАТЕРИАЛЬНЫХ АКТИВОВ 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25 530,00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24 724,66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96,85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  <a:tr h="41253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ШТРАФЫ, САНКЦИИ, ВОЗМЕЩЕНИЕ УЩЕРБА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1 500,00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1 741,55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116,10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  <a:tr h="20924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НЕНАЛОГОВЫЕ ДОХОДЫ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12,02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787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 smtClean="0"/>
              <a:t>Недоимка по платежам в бюджет Михайловского муниципального района (тыс. руб.)</a:t>
            </a:r>
            <a:endParaRPr lang="ru-RU" sz="40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049784"/>
              </p:ext>
            </p:extLst>
          </p:nvPr>
        </p:nvGraphicFramePr>
        <p:xfrm>
          <a:off x="755577" y="2060847"/>
          <a:ext cx="7776862" cy="39166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0593"/>
                <a:gridCol w="1534276"/>
                <a:gridCol w="1481535"/>
                <a:gridCol w="1361670"/>
                <a:gridCol w="1078788"/>
              </a:tblGrid>
              <a:tr h="24917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Виды налогов</a:t>
                      </a:r>
                      <a:endParaRPr lang="ru-RU" sz="18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Местный бюджет</a:t>
                      </a:r>
                      <a:endParaRPr lang="ru-RU" sz="18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916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начало текущего года </a:t>
                      </a:r>
                      <a:endParaRPr lang="ru-RU" sz="18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последнюю отчетную дату</a:t>
                      </a:r>
                      <a:endParaRPr lang="ru-RU" sz="18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Прирост, снижение            (тыс. руб.)</a:t>
                      </a:r>
                      <a:endParaRPr lang="ru-RU" sz="18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Рост, снижение            </a:t>
                      </a:r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8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834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Единый налог на вмененный доход </a:t>
                      </a:r>
                      <a:endParaRPr lang="ru-RU" sz="18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523,52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451,4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-72,12</a:t>
                      </a:r>
                      <a:endParaRPr lang="ru-RU" sz="18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86,22</a:t>
                      </a:r>
                      <a:endParaRPr lang="ru-RU" sz="18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7475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Единый сельскохозяйственный налог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0,12</a:t>
                      </a:r>
                      <a:endParaRPr lang="ru-RU" sz="18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0,06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-0,06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50,00</a:t>
                      </a:r>
                      <a:endParaRPr lang="ru-RU" sz="18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983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физических лиц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34,88</a:t>
                      </a:r>
                      <a:endParaRPr lang="ru-RU" sz="18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34,88</a:t>
                      </a:r>
                      <a:endParaRPr lang="ru-RU" sz="18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  <a:endParaRPr lang="ru-RU" sz="18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49173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  <a:endParaRPr lang="ru-RU" sz="18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0,23</a:t>
                      </a:r>
                      <a:endParaRPr lang="ru-RU" sz="18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0,23</a:t>
                      </a:r>
                      <a:endParaRPr lang="ru-RU" sz="18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  <a:endParaRPr lang="ru-RU" sz="18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08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ИТОГО:</a:t>
                      </a:r>
                      <a:endParaRPr lang="ru-RU" sz="18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558,75</a:t>
                      </a:r>
                      <a:endParaRPr lang="ru-RU" sz="18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486,57</a:t>
                      </a:r>
                      <a:endParaRPr lang="ru-RU" sz="18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-72,18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87,08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355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305800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Объемы безвозмездных перечислений в бюджет Михайловского муниципального района в 2016 году</a:t>
            </a:r>
            <a:endParaRPr lang="ru-RU" sz="3200" b="1" dirty="0"/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934157"/>
              </p:ext>
            </p:extLst>
          </p:nvPr>
        </p:nvGraphicFramePr>
        <p:xfrm>
          <a:off x="683568" y="1772816"/>
          <a:ext cx="799288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76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305800" cy="648072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 smtClean="0"/>
              <a:t>Структура расходов бюджета района за 2016 год</a:t>
            </a:r>
            <a:endParaRPr lang="ru-RU" sz="2800" b="1" i="1" dirty="0"/>
          </a:p>
        </p:txBody>
      </p:sp>
      <p:sp>
        <p:nvSpPr>
          <p:cNvPr id="3" name="Овал 2"/>
          <p:cNvSpPr/>
          <p:nvPr/>
        </p:nvSpPr>
        <p:spPr>
          <a:xfrm>
            <a:off x="107504" y="1556793"/>
            <a:ext cx="3960440" cy="41044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Социальная сфера – 80%</a:t>
            </a:r>
            <a:endParaRPr lang="ru-RU" sz="2800" dirty="0"/>
          </a:p>
        </p:txBody>
      </p:sp>
      <p:sp>
        <p:nvSpPr>
          <p:cNvPr id="4" name="Овал 3"/>
          <p:cNvSpPr/>
          <p:nvPr/>
        </p:nvSpPr>
        <p:spPr>
          <a:xfrm>
            <a:off x="3419872" y="1484784"/>
            <a:ext cx="2448272" cy="2149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Национальная экономика, ЖКХ – 7,8%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915816" y="3501008"/>
            <a:ext cx="2952328" cy="2808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Общегосударственные вопросы, средства массовой информации, национальная оборона  - 12,2%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444208" y="2559320"/>
            <a:ext cx="2448272" cy="17337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Общий объем расходов</a:t>
            </a:r>
          </a:p>
          <a:p>
            <a:pPr algn="ctr"/>
            <a:r>
              <a:rPr lang="ru-RU" dirty="0" smtClean="0"/>
              <a:t>639 540,32 тыс. руб.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5380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319</TotalTime>
  <Words>967</Words>
  <Application>Microsoft Office PowerPoint</Application>
  <PresentationFormat>Экран (4:3)</PresentationFormat>
  <Paragraphs>276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Отчет об исполнении бюджета Михайловского муниципального района за 2016 год </vt:lpstr>
      <vt:lpstr>Нормативная база бюджетного процесса</vt:lpstr>
      <vt:lpstr>Основные параметры бюджета Михайловского муниципального района за 2016 год (тыс. руб.)</vt:lpstr>
      <vt:lpstr>Основные параметры исполнения бюджета Михайловского муниципального района за 2016 год (тыс. руб.)</vt:lpstr>
      <vt:lpstr>Структура налоговых и неналоговых доходов бюджета за 2016 год</vt:lpstr>
      <vt:lpstr>Поступление собственных налогов в бюджет района за 2016 год</vt:lpstr>
      <vt:lpstr>Недоимка по платежам в бюджет Михайловского муниципального района (тыс. руб.)</vt:lpstr>
      <vt:lpstr>Объемы безвозмездных перечислений в бюджет Михайловского муниципального района в 2016 году</vt:lpstr>
      <vt:lpstr>Структура расходов бюджета района за 2016 год</vt:lpstr>
      <vt:lpstr>Исполнение бюджета по отраслям в 2016 году  (тыс. руб.)</vt:lpstr>
      <vt:lpstr>Структура расходов бюджета по отраслям</vt:lpstr>
      <vt:lpstr>Исполнение районного бюджета за 2016 год</vt:lpstr>
      <vt:lpstr>Исполнение районного бюджета в рамках муниципальных программ за 2016 год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Михайловского муниципального района за 2016 год</dc:title>
  <dc:creator>Администратор</dc:creator>
  <cp:lastModifiedBy>Администратор</cp:lastModifiedBy>
  <cp:revision>21</cp:revision>
  <dcterms:created xsi:type="dcterms:W3CDTF">2018-04-18T01:16:34Z</dcterms:created>
  <dcterms:modified xsi:type="dcterms:W3CDTF">2018-04-18T06:36:29Z</dcterms:modified>
</cp:coreProperties>
</file>